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8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63" r:id="rId3"/>
    <p:sldId id="265" r:id="rId4"/>
    <p:sldId id="268" r:id="rId5"/>
    <p:sldId id="261" r:id="rId6"/>
    <p:sldId id="284" r:id="rId7"/>
    <p:sldId id="287" r:id="rId8"/>
    <p:sldId id="285" r:id="rId9"/>
    <p:sldId id="286" r:id="rId10"/>
    <p:sldId id="288" r:id="rId11"/>
    <p:sldId id="289" r:id="rId12"/>
    <p:sldId id="264" r:id="rId13"/>
    <p:sldId id="275" r:id="rId14"/>
  </p:sldIdLst>
  <p:sldSz cx="9144000" cy="6858000" type="screen4x3"/>
  <p:notesSz cx="7099300" cy="10234613"/>
  <p:embeddedFontLst>
    <p:embeddedFont>
      <p:font typeface="AA Zuehlke Medium" panose="02000503060000020004" pitchFamily="2" charset="77"/>
      <p:regular r:id="rId17"/>
      <p:italic r:id="rId18"/>
    </p:embeddedFont>
    <p:embeddedFont>
      <p:font typeface="AA Zuehlke" panose="02000503060000020004" pitchFamily="2" charset="77"/>
      <p:regular r:id="rId19"/>
      <p:italic r:id="rId20"/>
    </p:embeddedFont>
  </p:embeddedFontLst>
  <p:custDataLst>
    <p:tags r:id="rId2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7">
          <p15:clr>
            <a:srgbClr val="A4A3A4"/>
          </p15:clr>
        </p15:guide>
        <p15:guide id="2" orient="horz" pos="4136">
          <p15:clr>
            <a:srgbClr val="A4A3A4"/>
          </p15:clr>
        </p15:guide>
        <p15:guide id="3" orient="horz" pos="588">
          <p15:clr>
            <a:srgbClr val="A4A3A4"/>
          </p15:clr>
        </p15:guide>
        <p15:guide id="4" orient="horz" pos="139">
          <p15:clr>
            <a:srgbClr val="A4A3A4"/>
          </p15:clr>
        </p15:guide>
        <p15:guide id="5" pos="365">
          <p15:clr>
            <a:srgbClr val="A4A3A4"/>
          </p15:clr>
        </p15:guide>
        <p15:guide id="6" pos="5664">
          <p15:clr>
            <a:srgbClr val="A4A3A4"/>
          </p15:clr>
        </p15:guide>
        <p15:guide id="7" pos="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E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6710EB-4081-4327-87A8-A6E326B6FCDB}">
  <a:tblStyle styleId="{556710EB-4081-4327-87A8-A6E326B6FCDB}" styleName="Zuehlke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>
        <a:fontRef idx="maj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>
        <a:fontRef idx="maj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2" autoAdjust="0"/>
    <p:restoredTop sz="77506" autoAdjust="0"/>
  </p:normalViewPr>
  <p:slideViewPr>
    <p:cSldViewPr showGuides="1">
      <p:cViewPr varScale="1">
        <p:scale>
          <a:sx n="118" d="100"/>
          <a:sy n="118" d="100"/>
        </p:scale>
        <p:origin x="1256" y="200"/>
      </p:cViewPr>
      <p:guideLst>
        <p:guide orient="horz" pos="1127"/>
        <p:guide orient="horz" pos="4136"/>
        <p:guide orient="horz" pos="588"/>
        <p:guide orient="horz" pos="139"/>
        <p:guide pos="365"/>
        <p:guide pos="5664"/>
        <p:guide pos="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7" d="100"/>
          <a:sy n="77" d="100"/>
        </p:scale>
        <p:origin x="3930" y="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3" cy="511731"/>
          </a:xfrm>
          <a:prstGeom prst="rect">
            <a:avLst/>
          </a:prstGeom>
        </p:spPr>
        <p:txBody>
          <a:bodyPr vert="horz" lIns="99038" tIns="49520" rIns="99038" bIns="49520" rtlCol="0"/>
          <a:lstStyle>
            <a:lvl1pPr algn="l">
              <a:defRPr sz="1300"/>
            </a:lvl1pPr>
          </a:lstStyle>
          <a:p>
            <a:endParaRPr lang="de-DE" dirty="0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1"/>
            <a:ext cx="3076363" cy="511731"/>
          </a:xfrm>
          <a:prstGeom prst="rect">
            <a:avLst/>
          </a:prstGeom>
        </p:spPr>
        <p:txBody>
          <a:bodyPr vert="horz" lIns="99038" tIns="49520" rIns="99038" bIns="49520" rtlCol="0"/>
          <a:lstStyle>
            <a:lvl1pPr algn="r">
              <a:defRPr sz="1300"/>
            </a:lvl1pPr>
          </a:lstStyle>
          <a:p>
            <a:fld id="{29D189A0-0A58-4992-87A6-55AC822E6B9B}" type="datetimeFigureOut">
              <a:rPr lang="de-DE" smtClean="0">
                <a:latin typeface="AA Zuehlke" pitchFamily="2" charset="0"/>
              </a:rPr>
              <a:t>14.04.18</a:t>
            </a:fld>
            <a:endParaRPr lang="de-DE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1731"/>
          </a:xfrm>
          <a:prstGeom prst="rect">
            <a:avLst/>
          </a:prstGeom>
        </p:spPr>
        <p:txBody>
          <a:bodyPr vert="horz" lIns="99038" tIns="49520" rIns="99038" bIns="49520" rtlCol="0" anchor="b"/>
          <a:lstStyle>
            <a:lvl1pPr algn="l">
              <a:defRPr sz="1300"/>
            </a:lvl1pPr>
          </a:lstStyle>
          <a:p>
            <a:endParaRPr lang="de-DE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1731"/>
          </a:xfrm>
          <a:prstGeom prst="rect">
            <a:avLst/>
          </a:prstGeom>
        </p:spPr>
        <p:txBody>
          <a:bodyPr vert="horz" lIns="99038" tIns="49520" rIns="99038" bIns="49520" rtlCol="0" anchor="b"/>
          <a:lstStyle>
            <a:lvl1pPr algn="r">
              <a:defRPr sz="1300"/>
            </a:lvl1pPr>
          </a:lstStyle>
          <a:p>
            <a:fld id="{071C6F6C-8E1B-4498-9594-4C11B1F32799}" type="slidenum">
              <a:rPr lang="de-DE" smtClean="0">
                <a:latin typeface="AA Zuehlke" pitchFamily="2" charset="0"/>
              </a:rPr>
              <a:t>‹#›</a:t>
            </a:fld>
            <a:endParaRPr lang="de-DE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3" cy="511731"/>
          </a:xfrm>
          <a:prstGeom prst="rect">
            <a:avLst/>
          </a:prstGeom>
        </p:spPr>
        <p:txBody>
          <a:bodyPr vert="horz" lIns="99038" tIns="49520" rIns="99038" bIns="49520" rtlCol="0"/>
          <a:lstStyle>
            <a:lvl1pPr algn="l">
              <a:defRPr sz="13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1"/>
            <a:ext cx="3076363" cy="511731"/>
          </a:xfrm>
          <a:prstGeom prst="rect">
            <a:avLst/>
          </a:prstGeom>
        </p:spPr>
        <p:txBody>
          <a:bodyPr vert="horz" lIns="99038" tIns="49520" rIns="99038" bIns="49520" rtlCol="0"/>
          <a:lstStyle>
            <a:lvl1pPr algn="r">
              <a:defRPr sz="1300"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US" smtClean="0"/>
              <a:pPr/>
              <a:t>4/14/18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8" tIns="49520" rIns="99038" bIns="495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38" tIns="49520" rIns="99038" bIns="495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1731"/>
          </a:xfrm>
          <a:prstGeom prst="rect">
            <a:avLst/>
          </a:prstGeom>
        </p:spPr>
        <p:txBody>
          <a:bodyPr vert="horz" lIns="99038" tIns="49520" rIns="99038" bIns="49520" rtlCol="0" anchor="b"/>
          <a:lstStyle>
            <a:lvl1pPr algn="l">
              <a:defRPr sz="13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1731"/>
          </a:xfrm>
          <a:prstGeom prst="rect">
            <a:avLst/>
          </a:prstGeom>
        </p:spPr>
        <p:txBody>
          <a:bodyPr vert="horz" lIns="99038" tIns="49520" rIns="99038" bIns="49520" rtlCol="0" anchor="b"/>
          <a:lstStyle>
            <a:lvl1pPr algn="r">
              <a:defRPr sz="1300"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78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54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410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Temperature / humidity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Measure the angle / rotation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Potentiometers (volume controls)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Sound / </a:t>
            </a:r>
            <a:r>
              <a:rPr lang="en-US" dirty="0" err="1"/>
              <a:t>audo</a:t>
            </a:r>
            <a:r>
              <a:rPr lang="en-US" dirty="0"/>
              <a:t> sensors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Gas sensors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Electricity sensors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Touch sensors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NFC sensors (Near Field Communication)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9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Your arms / legs are actuators in the sense that you perform tasks / act on your environment. Your nervous system is a sensor.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43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422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876499"/>
            <a:ext cx="5679440" cy="4605576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point of the game is for participants to get involved, but also to demonstrate how difficult it can be creating a system of interconnected components. This is a good lesson at any level, and worth a bit of a laugh.</a:t>
            </a:r>
          </a:p>
          <a:p>
            <a:endParaRPr lang="en-US" dirty="0"/>
          </a:p>
          <a:p>
            <a:r>
              <a:rPr lang="en-US" dirty="0"/>
              <a:t>The senses game is as follows:</a:t>
            </a:r>
          </a:p>
          <a:p>
            <a:pPr marL="228600" indent="-228600">
              <a:buAutoNum type="arabicPeriod"/>
            </a:pPr>
            <a:r>
              <a:rPr lang="en-US" dirty="0"/>
              <a:t>1 Person is nominated as the</a:t>
            </a:r>
          </a:p>
          <a:p>
            <a:pPr marL="685800" lvl="1" indent="-228600">
              <a:buAutoNum type="arabicPeriod"/>
            </a:pPr>
            <a:r>
              <a:rPr lang="en-US" dirty="0"/>
              <a:t>‘Brain’ – has to tell the arm what to do (blindfolded – can talk to the arm)</a:t>
            </a:r>
          </a:p>
          <a:p>
            <a:pPr marL="685800" lvl="1" indent="-228600">
              <a:buAutoNum type="arabicPeriod"/>
            </a:pPr>
            <a:r>
              <a:rPr lang="en-US" dirty="0"/>
              <a:t>‘Eyes’ – has to tell the brain where things are (can only whisper to the brain)</a:t>
            </a:r>
          </a:p>
          <a:p>
            <a:pPr marL="685800" lvl="1" indent="-228600">
              <a:buAutoNum type="arabicPeriod"/>
            </a:pPr>
            <a:r>
              <a:rPr lang="en-US" dirty="0"/>
              <a:t>‘Arm’ – is allowed to touch the object, but can only do what the brain tells it (blindfolded, must not listen to the eyes)</a:t>
            </a:r>
          </a:p>
          <a:p>
            <a:pPr marL="228600" lvl="0" indent="-228600">
              <a:buAutoNum type="arabicPeriod"/>
            </a:pPr>
            <a:r>
              <a:rPr lang="en-US" dirty="0"/>
              <a:t>Try to stack some blocks on top of each 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1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Technically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not </a:t>
            </a:r>
            <a:r>
              <a:rPr lang="de-CH" dirty="0" err="1"/>
              <a:t>correct</a:t>
            </a:r>
            <a:r>
              <a:rPr lang="de-CH" dirty="0"/>
              <a:t>. Buttons ’</a:t>
            </a:r>
            <a:r>
              <a:rPr lang="de-CH" dirty="0" err="1"/>
              <a:t>naturally</a:t>
            </a:r>
            <a:r>
              <a:rPr lang="de-CH" dirty="0"/>
              <a:t>’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on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i="1" dirty="0" err="1"/>
              <a:t>floating</a:t>
            </a:r>
            <a:r>
              <a:rPr lang="de-CH" i="1" dirty="0"/>
              <a:t>.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takes</a:t>
            </a:r>
            <a:r>
              <a:rPr lang="de-CH" i="0" dirty="0"/>
              <a:t> a </a:t>
            </a:r>
            <a:r>
              <a:rPr lang="de-CH" b="1" i="0" dirty="0"/>
              <a:t>pull down / </a:t>
            </a:r>
            <a:r>
              <a:rPr lang="de-CH" b="1" i="0" dirty="0" err="1"/>
              <a:t>up</a:t>
            </a:r>
            <a:r>
              <a:rPr lang="de-CH" b="1" i="1" dirty="0"/>
              <a:t> </a:t>
            </a:r>
            <a:r>
              <a:rPr lang="de-CH" b="0" i="0" dirty="0" err="1"/>
              <a:t>resistor</a:t>
            </a:r>
            <a:r>
              <a:rPr lang="de-CH" b="0" i="0" dirty="0"/>
              <a:t> </a:t>
            </a:r>
            <a:r>
              <a:rPr lang="de-CH" b="0" i="0" dirty="0" err="1"/>
              <a:t>to</a:t>
            </a:r>
            <a:r>
              <a:rPr lang="de-CH" b="0" i="0" dirty="0"/>
              <a:t> </a:t>
            </a:r>
            <a:r>
              <a:rPr lang="de-CH" b="0" i="0" dirty="0" err="1"/>
              <a:t>get</a:t>
            </a:r>
            <a:r>
              <a:rPr lang="de-CH" b="0" i="0" dirty="0"/>
              <a:t> </a:t>
            </a:r>
            <a:r>
              <a:rPr lang="de-CH" b="0" i="0" dirty="0" err="1"/>
              <a:t>the</a:t>
            </a:r>
            <a:r>
              <a:rPr lang="de-CH" b="0" i="0" dirty="0"/>
              <a:t> </a:t>
            </a:r>
            <a:r>
              <a:rPr lang="de-CH" b="0" i="0" dirty="0" err="1"/>
              <a:t>button</a:t>
            </a:r>
            <a:r>
              <a:rPr lang="de-CH" b="0" i="0" dirty="0"/>
              <a:t> </a:t>
            </a:r>
            <a:r>
              <a:rPr lang="de-CH" b="0" i="0" dirty="0" err="1"/>
              <a:t>to</a:t>
            </a:r>
            <a:r>
              <a:rPr lang="de-CH" b="0" i="0" dirty="0"/>
              <a:t> </a:t>
            </a:r>
            <a:r>
              <a:rPr lang="de-CH" b="0" i="0" dirty="0" err="1"/>
              <a:t>achieve</a:t>
            </a:r>
            <a:r>
              <a:rPr lang="de-CH" b="0" i="0" dirty="0"/>
              <a:t> </a:t>
            </a:r>
            <a:r>
              <a:rPr lang="de-CH" b="0" i="0" dirty="0" err="1"/>
              <a:t>the</a:t>
            </a:r>
            <a:r>
              <a:rPr lang="de-CH" b="0" i="0" dirty="0"/>
              <a:t> </a:t>
            </a:r>
            <a:r>
              <a:rPr lang="de-CH" b="1" i="0" dirty="0"/>
              <a:t>off</a:t>
            </a:r>
            <a:r>
              <a:rPr lang="de-CH" b="0" i="0" dirty="0"/>
              <a:t> </a:t>
            </a:r>
            <a:r>
              <a:rPr lang="de-CH" b="0" i="0" dirty="0" err="1"/>
              <a:t>state</a:t>
            </a:r>
            <a:r>
              <a:rPr lang="de-CH" b="0" i="0" dirty="0"/>
              <a:t>. </a:t>
            </a:r>
            <a:r>
              <a:rPr lang="de-CH" b="0" i="0" dirty="0" err="1"/>
              <a:t>Only</a:t>
            </a:r>
            <a:r>
              <a:rPr lang="de-CH" b="0" i="0" dirty="0"/>
              <a:t> </a:t>
            </a:r>
            <a:r>
              <a:rPr lang="de-CH" b="0" i="0" dirty="0" err="1"/>
              <a:t>explain</a:t>
            </a:r>
            <a:r>
              <a:rPr lang="de-CH" b="0" i="0" dirty="0"/>
              <a:t> </a:t>
            </a:r>
            <a:r>
              <a:rPr lang="de-CH" b="0" i="0" dirty="0" err="1"/>
              <a:t>this</a:t>
            </a:r>
            <a:r>
              <a:rPr lang="de-CH" b="0" i="0" dirty="0"/>
              <a:t> </a:t>
            </a:r>
            <a:r>
              <a:rPr lang="de-CH" b="0" i="0" dirty="0" err="1"/>
              <a:t>if</a:t>
            </a:r>
            <a:r>
              <a:rPr lang="de-CH" b="0" i="0" dirty="0"/>
              <a:t> </a:t>
            </a:r>
            <a:r>
              <a:rPr lang="de-CH" b="0" i="0" dirty="0" err="1"/>
              <a:t>you</a:t>
            </a:r>
            <a:r>
              <a:rPr lang="de-CH" b="0" i="0" dirty="0"/>
              <a:t> </a:t>
            </a:r>
            <a:r>
              <a:rPr lang="de-CH" b="0" i="0" dirty="0" err="1"/>
              <a:t>understand</a:t>
            </a:r>
            <a:r>
              <a:rPr lang="de-CH" b="0" i="0" dirty="0"/>
              <a:t> </a:t>
            </a:r>
            <a:r>
              <a:rPr lang="de-CH" b="0" i="0" dirty="0" err="1"/>
              <a:t>this</a:t>
            </a:r>
            <a:r>
              <a:rPr lang="de-CH" b="0" i="0" dirty="0"/>
              <a:t> </a:t>
            </a:r>
            <a:r>
              <a:rPr lang="de-CH" b="0" i="0" dirty="0" err="1"/>
              <a:t>concept</a:t>
            </a:r>
            <a:r>
              <a:rPr lang="de-CH" b="0" i="0" dirty="0"/>
              <a:t> </a:t>
            </a:r>
            <a:r>
              <a:rPr lang="de-CH" b="1" i="0" dirty="0"/>
              <a:t>AND</a:t>
            </a:r>
            <a:r>
              <a:rPr lang="de-CH" b="0" i="0" dirty="0"/>
              <a:t> </a:t>
            </a:r>
            <a:r>
              <a:rPr lang="de-CH" b="0" i="0" dirty="0" err="1"/>
              <a:t>your</a:t>
            </a:r>
            <a:r>
              <a:rPr lang="de-CH" b="0" i="0" dirty="0"/>
              <a:t> </a:t>
            </a:r>
            <a:r>
              <a:rPr lang="de-CH" b="0" i="0" dirty="0" err="1"/>
              <a:t>audience</a:t>
            </a:r>
            <a:r>
              <a:rPr lang="de-CH" b="0" i="0" dirty="0"/>
              <a:t> </a:t>
            </a:r>
            <a:r>
              <a:rPr lang="de-CH" b="0" i="0" dirty="0" err="1"/>
              <a:t>does</a:t>
            </a:r>
            <a:r>
              <a:rPr lang="de-CH" b="0" i="0" dirty="0"/>
              <a:t> </a:t>
            </a:r>
            <a:r>
              <a:rPr lang="de-CH" b="0" i="0" dirty="0" err="1"/>
              <a:t>as</a:t>
            </a:r>
            <a:r>
              <a:rPr lang="de-CH" b="0" i="0" dirty="0"/>
              <a:t> </a:t>
            </a:r>
            <a:r>
              <a:rPr lang="de-CH" b="0" i="0" dirty="0" err="1"/>
              <a:t>well</a:t>
            </a:r>
            <a:r>
              <a:rPr lang="de-CH" b="0" i="0" dirty="0"/>
              <a:t>.</a:t>
            </a:r>
            <a:endParaRPr lang="de-CH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76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5190" lvl="1" defTabSz="990381">
              <a:defRPr/>
            </a:pPr>
            <a:endParaRPr lang="en-US" sz="13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14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23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39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5190" lvl="1" defTabSz="990381">
              <a:defRPr/>
            </a:pPr>
            <a:endParaRPr lang="en-US" sz="13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48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3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9438" y="4926069"/>
            <a:ext cx="8412161" cy="1283202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79438" y="1789112"/>
            <a:ext cx="7128000" cy="27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88" y="292100"/>
            <a:ext cx="1141413" cy="11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preserve="1" userDrawn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9" y="220993"/>
            <a:ext cx="5845174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38" y="1789113"/>
            <a:ext cx="8412161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79438" y="930330"/>
            <a:ext cx="584517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88" y="292100"/>
            <a:ext cx="1141413" cy="11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9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9438" y="5211225"/>
            <a:ext cx="8412162" cy="135467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4400">
                <a:solidFill>
                  <a:srgbClr val="4D4D4D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9438" y="292100"/>
            <a:ext cx="4680000" cy="468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88" y="292100"/>
            <a:ext cx="1141413" cy="11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9" y="220993"/>
            <a:ext cx="8412162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38" y="1789113"/>
            <a:ext cx="8412161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79438" y="930330"/>
            <a:ext cx="8412161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9" y="220993"/>
            <a:ext cx="8412162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38" y="1789112"/>
            <a:ext cx="4176000" cy="477678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80975" indent="-180975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5600" indent="-174625">
              <a:defRPr sz="1400">
                <a:solidFill>
                  <a:srgbClr val="4D4D4D"/>
                </a:solidFill>
              </a:defRPr>
            </a:lvl3pPr>
            <a:lvl4pPr marL="536575" indent="-180975">
              <a:defRPr sz="1400">
                <a:solidFill>
                  <a:srgbClr val="4D4D4D"/>
                </a:solidFill>
              </a:defRPr>
            </a:lvl4pPr>
            <a:lvl5pPr marL="719138" indent="-182563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79438" y="930330"/>
            <a:ext cx="8412161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20976" y="1789113"/>
            <a:ext cx="4176000" cy="477678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80975" indent="-180975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5600" indent="-174625">
              <a:defRPr sz="1400">
                <a:solidFill>
                  <a:srgbClr val="4D4D4D"/>
                </a:solidFill>
              </a:defRPr>
            </a:lvl3pPr>
            <a:lvl4pPr marL="536575" indent="-180975">
              <a:defRPr sz="1400">
                <a:solidFill>
                  <a:srgbClr val="4D4D4D"/>
                </a:solidFill>
              </a:defRPr>
            </a:lvl4pPr>
            <a:lvl5pPr marL="719138" indent="-182563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303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Boxes" preserve="1" userDrawn="1">
  <p:cSld name="Four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9" y="220993"/>
            <a:ext cx="8412162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38" y="1789112"/>
            <a:ext cx="4176000" cy="2358000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80975" indent="-180975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5600" indent="-174625">
              <a:defRPr sz="1400">
                <a:solidFill>
                  <a:srgbClr val="4D4D4D"/>
                </a:solidFill>
              </a:defRPr>
            </a:lvl3pPr>
            <a:lvl4pPr marL="536575" indent="-180975">
              <a:defRPr sz="1400">
                <a:solidFill>
                  <a:srgbClr val="4D4D4D"/>
                </a:solidFill>
              </a:defRPr>
            </a:lvl4pPr>
            <a:lvl5pPr marL="719138" indent="-182563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79438" y="930330"/>
            <a:ext cx="8412161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20976" y="1789112"/>
            <a:ext cx="4176000" cy="2358000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80975" indent="-180975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5600" indent="-174625">
              <a:defRPr sz="1400">
                <a:solidFill>
                  <a:srgbClr val="4D4D4D"/>
                </a:solidFill>
              </a:defRPr>
            </a:lvl3pPr>
            <a:lvl4pPr marL="536575" indent="-180975">
              <a:defRPr sz="1400">
                <a:solidFill>
                  <a:srgbClr val="4D4D4D"/>
                </a:solidFill>
              </a:defRPr>
            </a:lvl4pPr>
            <a:lvl5pPr marL="719138" indent="-182563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79438" y="4207900"/>
            <a:ext cx="4176000" cy="2358000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80975" indent="-180975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5600" indent="-174625">
              <a:defRPr sz="1400">
                <a:solidFill>
                  <a:srgbClr val="4D4D4D"/>
                </a:solidFill>
              </a:defRPr>
            </a:lvl3pPr>
            <a:lvl4pPr marL="536575" indent="-180975">
              <a:defRPr sz="1400">
                <a:solidFill>
                  <a:srgbClr val="4D4D4D"/>
                </a:solidFill>
              </a:defRPr>
            </a:lvl4pPr>
            <a:lvl5pPr marL="719138" indent="-182563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4818111" y="4207900"/>
            <a:ext cx="4176000" cy="2358000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80975" indent="-180975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5600" indent="-174625">
              <a:defRPr sz="1400">
                <a:solidFill>
                  <a:srgbClr val="4D4D4D"/>
                </a:solidFill>
              </a:defRPr>
            </a:lvl3pPr>
            <a:lvl4pPr marL="536575" indent="-180975">
              <a:defRPr sz="1400">
                <a:solidFill>
                  <a:srgbClr val="4D4D4D"/>
                </a:solidFill>
              </a:defRPr>
            </a:lvl4pPr>
            <a:lvl5pPr marL="719138" indent="-182563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059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8" y="220662"/>
            <a:ext cx="5846076" cy="1354823"/>
          </a:xfr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lang="en-US" sz="44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chapter</a:t>
            </a:r>
            <a:r>
              <a:rPr lang="de-CH" dirty="0"/>
              <a:t>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437" y="1789355"/>
            <a:ext cx="8412163" cy="784179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lang="en-US" sz="2200" kern="1200" smtClean="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2399" y="2965902"/>
            <a:ext cx="288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133019" y="2965900"/>
            <a:ext cx="288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113638" y="2965900"/>
            <a:ext cx="288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88" y="292100"/>
            <a:ext cx="1141413" cy="11414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hree Images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8" y="220994"/>
            <a:ext cx="8412161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79438" y="930330"/>
            <a:ext cx="8412161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79438" y="4225900"/>
            <a:ext cx="2340000" cy="234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3615519" y="4225900"/>
            <a:ext cx="2340000" cy="234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651600" y="4225900"/>
            <a:ext cx="2340000" cy="234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79438" y="1789352"/>
            <a:ext cx="8412161" cy="2209959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0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Images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38" y="1789353"/>
            <a:ext cx="5703498" cy="477654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79439" y="930330"/>
            <a:ext cx="8412161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651600" y="1791867"/>
            <a:ext cx="2340000" cy="234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6651600" y="4225900"/>
            <a:ext cx="2340000" cy="234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E95DE-1774-F44B-A05C-7CC3AD232B58}"/>
              </a:ext>
            </a:extLst>
          </p:cNvPr>
          <p:cNvSpPr txBox="1"/>
          <p:nvPr userDrawn="1"/>
        </p:nvSpPr>
        <p:spPr>
          <a:xfrm>
            <a:off x="5453149" y="671668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200" dirty="0" err="1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42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8061" y="1789112"/>
            <a:ext cx="3493539" cy="468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79438" y="930330"/>
            <a:ext cx="8412161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79438" y="1789112"/>
            <a:ext cx="468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56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645DB8-8119-C048-AC92-2638CA26FE63}"/>
              </a:ext>
            </a:extLst>
          </p:cNvPr>
          <p:cNvSpPr txBox="1"/>
          <p:nvPr userDrawn="1"/>
        </p:nvSpPr>
        <p:spPr>
          <a:xfrm>
            <a:off x="5404757" y="668655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200" dirty="0" err="1">
              <a:latin typeface="AA Zuehlke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79439" y="220994"/>
            <a:ext cx="8412162" cy="7128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438" y="1789353"/>
            <a:ext cx="8412163" cy="47763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6" name="TextBox 45"/>
          <p:cNvSpPr txBox="1">
            <a:spLocks/>
          </p:cNvSpPr>
          <p:nvPr userDrawn="1">
            <p:custDataLst>
              <p:tags r:id="rId13"/>
            </p:custDataLst>
          </p:nvPr>
        </p:nvSpPr>
        <p:spPr>
          <a:xfrm>
            <a:off x="7851775" y="6673221"/>
            <a:ext cx="1150937" cy="106362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/>
          <a:p>
            <a:pPr marL="0" algn="l" defTabSz="914400" rtl="0" eaLnBrk="1" latinLnBrk="0" hangingPunct="1"/>
            <a:r>
              <a:rPr lang="de-CH" sz="7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© Zühlke 2016</a:t>
            </a:r>
          </a:p>
        </p:txBody>
      </p:sp>
      <p:sp>
        <p:nvSpPr>
          <p:cNvPr id="7" name="TextBox 6"/>
          <p:cNvSpPr txBox="1">
            <a:spLocks/>
          </p:cNvSpPr>
          <p:nvPr userDrawn="1">
            <p:custDataLst>
              <p:tags r:id="rId14"/>
            </p:custDataLst>
          </p:nvPr>
        </p:nvSpPr>
        <p:spPr>
          <a:xfrm>
            <a:off x="579438" y="6673221"/>
            <a:ext cx="4562475" cy="106362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7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en-US" dirty="0"/>
              <a:t>Sensors | Quintin Balsdon</a:t>
            </a:r>
            <a:endParaRPr lang="de-CH" dirty="0"/>
          </a:p>
        </p:txBody>
      </p:sp>
      <p:sp>
        <p:nvSpPr>
          <p:cNvPr id="9" name="TextBox 8"/>
          <p:cNvSpPr txBox="1">
            <a:spLocks/>
          </p:cNvSpPr>
          <p:nvPr userDrawn="1">
            <p:custDataLst>
              <p:tags r:id="rId15"/>
            </p:custDataLst>
          </p:nvPr>
        </p:nvSpPr>
        <p:spPr>
          <a:xfrm>
            <a:off x="5284788" y="6673221"/>
            <a:ext cx="1139825" cy="106362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7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 dirty="0" err="1"/>
              <a:t>Raspberry</a:t>
            </a:r>
            <a:r>
              <a:rPr lang="de-CH" dirty="0"/>
              <a:t> Pi</a:t>
            </a:r>
          </a:p>
        </p:txBody>
      </p:sp>
      <p:sp>
        <p:nvSpPr>
          <p:cNvPr id="10" name="TextBox 9" hidden="1"/>
          <p:cNvSpPr txBox="1">
            <a:spLocks/>
          </p:cNvSpPr>
          <p:nvPr userDrawn="1">
            <p:custDataLst>
              <p:tags r:id="rId16"/>
            </p:custDataLst>
          </p:nvPr>
        </p:nvSpPr>
        <p:spPr>
          <a:xfrm>
            <a:off x="6567488" y="6673221"/>
            <a:ext cx="1139825" cy="106362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7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 dirty="0"/>
              <a:t>Folie </a:t>
            </a:r>
            <a:fld id="{5F5F6D7C-0E78-4B89-A127-E0B8B12D86D8}" type="slidenum">
              <a:rPr lang="de-CH" smtClean="0"/>
              <a:t>‹#›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9" r:id="rId3"/>
    <p:sldLayoutId id="2147483680" r:id="rId4"/>
    <p:sldLayoutId id="2147483651" r:id="rId5"/>
    <p:sldLayoutId id="2147483673" r:id="rId6"/>
    <p:sldLayoutId id="2147483675" r:id="rId7"/>
    <p:sldLayoutId id="2147483674" r:id="rId8"/>
    <p:sldLayoutId id="2147483654" r:id="rId9"/>
    <p:sldLayoutId id="2147483678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200" kern="1200">
          <a:solidFill>
            <a:srgbClr val="4D4D4D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8000"/>
        </a:lnSpc>
        <a:spcBef>
          <a:spcPts val="1320"/>
        </a:spcBef>
        <a:buFontTx/>
        <a:buNone/>
        <a:defRPr sz="2200" kern="1200">
          <a:solidFill>
            <a:srgbClr val="4D4D4D"/>
          </a:solidFill>
          <a:latin typeface="AA Zuehlke" panose="02000503060000020004" pitchFamily="2" charset="0"/>
          <a:ea typeface="+mn-ea"/>
          <a:cs typeface="+mn-cs"/>
        </a:defRPr>
      </a:lvl1pPr>
      <a:lvl2pPr marL="265113" indent="-265113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AA Zuehlke" pitchFamily="2" charset="0"/>
        <a:buChar char="•"/>
        <a:defRPr sz="22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2pPr>
      <a:lvl3pPr marL="538163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8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3pPr>
      <a:lvl4pPr marL="803275" indent="-265113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8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4pPr>
      <a:lvl5pPr marL="107632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8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3" r="3073"/>
          <a:stretch/>
        </p:blipFill>
        <p:spPr>
          <a:xfrm>
            <a:off x="-36512" y="-27384"/>
            <a:ext cx="9217024" cy="6944320"/>
          </a:xfrm>
          <a:prstGeom prst="rect">
            <a:avLst/>
          </a:prstGeom>
        </p:spPr>
      </p:pic>
      <p:sp>
        <p:nvSpPr>
          <p:cNvPr id="8" name="Rechteck 6"/>
          <p:cNvSpPr/>
          <p:nvPr/>
        </p:nvSpPr>
        <p:spPr>
          <a:xfrm>
            <a:off x="-36512" y="360000"/>
            <a:ext cx="9217024" cy="900000"/>
          </a:xfrm>
          <a:prstGeom prst="rect">
            <a:avLst/>
          </a:prstGeom>
          <a:solidFill>
            <a:schemeClr val="bg1">
              <a:alpha val="90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sz="4000" dirty="0">
                <a:solidFill>
                  <a:schemeClr val="accent1"/>
                </a:solidFill>
                <a:latin typeface="AA Zuehlke" pitchFamily="2" charset="0"/>
              </a:rPr>
              <a:t>Raspberry Pi</a:t>
            </a:r>
          </a:p>
        </p:txBody>
      </p:sp>
      <p:sp>
        <p:nvSpPr>
          <p:cNvPr id="5" name="Rechteck 6">
            <a:extLst>
              <a:ext uri="{FF2B5EF4-FFF2-40B4-BE49-F238E27FC236}">
                <a16:creationId xmlns:a16="http://schemas.microsoft.com/office/drawing/2014/main" id="{9214BDE0-BCA6-E547-A11D-BEAD1E624B1D}"/>
              </a:ext>
            </a:extLst>
          </p:cNvPr>
          <p:cNvSpPr/>
          <p:nvPr/>
        </p:nvSpPr>
        <p:spPr>
          <a:xfrm>
            <a:off x="-36512" y="5589240"/>
            <a:ext cx="9217024" cy="900000"/>
          </a:xfrm>
          <a:prstGeom prst="rect">
            <a:avLst/>
          </a:prstGeom>
          <a:solidFill>
            <a:schemeClr val="bg1">
              <a:alpha val="90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r"/>
            <a:r>
              <a:rPr lang="en-GB" sz="3200" dirty="0">
                <a:solidFill>
                  <a:schemeClr val="accent1"/>
                </a:solidFill>
                <a:latin typeface="AA Zuehlke" pitchFamily="2" charset="0"/>
              </a:rPr>
              <a:t>Lesson: Sensors</a:t>
            </a:r>
          </a:p>
        </p:txBody>
      </p:sp>
    </p:spTree>
    <p:extLst>
      <p:ext uri="{BB962C8B-B14F-4D97-AF65-F5344CB8AC3E}">
        <p14:creationId xmlns:p14="http://schemas.microsoft.com/office/powerpoint/2010/main" val="121923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Sonar: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79439" y="930330"/>
            <a:ext cx="8025009" cy="5450998"/>
          </a:xfrm>
        </p:spPr>
        <p:txBody>
          <a:bodyPr/>
          <a:lstStyle/>
          <a:p>
            <a:r>
              <a:rPr lang="en-GB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distance():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Trigger to HIGH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GPIO.output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(GPIO_TRIGGER, </a:t>
            </a:r>
            <a:r>
              <a:rPr lang="en-GB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Trigger after 0.01ms to LOW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time.sleep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(0.00001)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GPIO.output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(GPIO_TRIGGER, </a:t>
            </a:r>
            <a:r>
              <a:rPr lang="en-GB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StartTime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StopTime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save </a:t>
            </a:r>
            <a:r>
              <a:rPr lang="en-GB" sz="1400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StartTime</a:t>
            </a:r>
            <a:endParaRPr lang="en-GB" sz="1400" i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GPIO.input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(GPIO_ECHO) == 0: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StartTime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save time of arrival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GPIO.input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(GPIO_ECHO) == 1: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StopTime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time difference between start and arrival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TimeElapsed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StopTime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StartTime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multiply with the sonic speed (34300 cm/s)</a:t>
            </a:r>
          </a:p>
          <a:p>
            <a:r>
              <a:rPr lang="en-GB" sz="14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and divide by 2, because there and back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distance = 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TimeElapsed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34300) / 2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distance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91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Sonar: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79439" y="930330"/>
            <a:ext cx="8025009" cy="5450998"/>
          </a:xfrm>
        </p:spPr>
        <p:txBody>
          <a:bodyPr/>
          <a:lstStyle/>
          <a:p>
            <a:r>
              <a:rPr lang="en-GB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__name__ == '__main__':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distance()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print ("</a:t>
            </a:r>
            <a:r>
              <a:rPr lang="en-GB" sz="14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Measured Distance = %.1f cm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%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time.sleep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4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Reset by pressing CTRL + C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KeyboardInterrupt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print("Measurement stopped by User")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GPIO.cleanup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1836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4" r="6652" b="642"/>
          <a:stretch/>
        </p:blipFill>
        <p:spPr>
          <a:xfrm>
            <a:off x="-36511" y="-27384"/>
            <a:ext cx="9242655" cy="6912768"/>
          </a:xfrm>
          <a:prstGeom prst="rect">
            <a:avLst/>
          </a:prstGeom>
        </p:spPr>
      </p:pic>
      <p:sp>
        <p:nvSpPr>
          <p:cNvPr id="13" name="Rechteck 6"/>
          <p:cNvSpPr/>
          <p:nvPr/>
        </p:nvSpPr>
        <p:spPr>
          <a:xfrm>
            <a:off x="-36512" y="360000"/>
            <a:ext cx="9242656" cy="900000"/>
          </a:xfrm>
          <a:prstGeom prst="rect">
            <a:avLst/>
          </a:prstGeom>
          <a:solidFill>
            <a:schemeClr val="bg1">
              <a:alpha val="90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sz="4000" dirty="0">
                <a:solidFill>
                  <a:schemeClr val="accent1"/>
                </a:solidFill>
                <a:latin typeface="AA Zuehlke" pitchFamily="2" charset="0"/>
              </a:rPr>
              <a:t>Discussion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 bwMode="gray">
          <a:xfrm>
            <a:off x="1259632" y="836712"/>
            <a:ext cx="4422410" cy="34452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sz="32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endParaRPr lang="en-GB" sz="2400" dirty="0"/>
          </a:p>
        </p:txBody>
      </p:sp>
      <p:sp>
        <p:nvSpPr>
          <p:cNvPr id="8" name="Rechteck 6"/>
          <p:cNvSpPr/>
          <p:nvPr/>
        </p:nvSpPr>
        <p:spPr>
          <a:xfrm>
            <a:off x="4320000" y="4500000"/>
            <a:ext cx="4886144" cy="1800000"/>
          </a:xfrm>
          <a:prstGeom prst="rect">
            <a:avLst/>
          </a:prstGeom>
          <a:solidFill>
            <a:schemeClr val="bg1">
              <a:alpha val="85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000" tIns="180000" rIns="180000" bIns="0" rtlCol="0" anchor="t"/>
          <a:lstStyle/>
          <a:p>
            <a:pPr lvl="0"/>
            <a:r>
              <a:rPr lang="en-GB" sz="2400" dirty="0">
                <a:solidFill>
                  <a:srgbClr val="4D4D4D"/>
                </a:solidFill>
              </a:rPr>
              <a:t>What other sensors would you like to make?</a:t>
            </a:r>
          </a:p>
        </p:txBody>
      </p:sp>
    </p:spTree>
    <p:extLst>
      <p:ext uri="{BB962C8B-B14F-4D97-AF65-F5344CB8AC3E}">
        <p14:creationId xmlns:p14="http://schemas.microsoft.com/office/powerpoint/2010/main" val="82106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958" r="1144" b="7084"/>
          <a:stretch/>
        </p:blipFill>
        <p:spPr>
          <a:xfrm>
            <a:off x="-36512" y="-27385"/>
            <a:ext cx="9217024" cy="6912769"/>
          </a:xfrm>
          <a:prstGeom prst="rect">
            <a:avLst/>
          </a:prstGeom>
        </p:spPr>
      </p:pic>
      <p:sp>
        <p:nvSpPr>
          <p:cNvPr id="19" name="Rechteck 6"/>
          <p:cNvSpPr/>
          <p:nvPr/>
        </p:nvSpPr>
        <p:spPr>
          <a:xfrm>
            <a:off x="-36512" y="360000"/>
            <a:ext cx="9217024" cy="720000"/>
          </a:xfrm>
          <a:prstGeom prst="rect">
            <a:avLst/>
          </a:prstGeom>
          <a:solidFill>
            <a:schemeClr val="bg1">
              <a:alpha val="90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sz="3200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11" name="Rechteck 6"/>
          <p:cNvSpPr/>
          <p:nvPr/>
        </p:nvSpPr>
        <p:spPr>
          <a:xfrm>
            <a:off x="5292080" y="4149080"/>
            <a:ext cx="3888432" cy="2150920"/>
          </a:xfrm>
          <a:prstGeom prst="rect">
            <a:avLst/>
          </a:prstGeom>
          <a:solidFill>
            <a:schemeClr val="bg1">
              <a:alpha val="85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000" tIns="180000" rIns="180000" bIns="0" rtlCol="0" anchor="t"/>
          <a:lstStyle/>
          <a:p>
            <a:pPr lvl="0"/>
            <a:r>
              <a:rPr lang="en-GB" sz="2400" dirty="0">
                <a:solidFill>
                  <a:srgbClr val="4D4D4D"/>
                </a:solidFill>
                <a:latin typeface="AA Zuehlke Medium"/>
              </a:rPr>
              <a:t>Sensing is the first step!</a:t>
            </a:r>
            <a:br>
              <a:rPr lang="en-GB" sz="2400" dirty="0">
                <a:solidFill>
                  <a:srgbClr val="4D4D4D"/>
                </a:solidFill>
              </a:rPr>
            </a:br>
            <a:r>
              <a:rPr lang="en-GB" sz="2400" dirty="0">
                <a:solidFill>
                  <a:srgbClr val="4D4D4D"/>
                </a:solidFill>
              </a:rPr>
              <a:t>Now you need to </a:t>
            </a:r>
            <a:r>
              <a:rPr lang="en-GB" sz="2400" b="1" i="1" dirty="0">
                <a:solidFill>
                  <a:srgbClr val="4D4D4D"/>
                </a:solidFill>
              </a:rPr>
              <a:t>do</a:t>
            </a:r>
            <a:r>
              <a:rPr lang="en-GB" sz="2400" dirty="0">
                <a:solidFill>
                  <a:srgbClr val="4D4D4D"/>
                </a:solidFill>
              </a:rPr>
              <a:t> something with the data you collect. Something that </a:t>
            </a:r>
            <a:r>
              <a:rPr lang="en-GB" sz="2400" b="1" i="1" dirty="0">
                <a:solidFill>
                  <a:srgbClr val="4D4D4D"/>
                </a:solidFill>
              </a:rPr>
              <a:t>acts</a:t>
            </a:r>
            <a:r>
              <a:rPr lang="en-GB" sz="2400" dirty="0">
                <a:solidFill>
                  <a:srgbClr val="4D4D4D"/>
                </a:solidFill>
              </a:rPr>
              <a:t> is called an </a:t>
            </a:r>
            <a:r>
              <a:rPr lang="en-GB" sz="2400" b="1" dirty="0">
                <a:solidFill>
                  <a:srgbClr val="4D4D4D"/>
                </a:solidFill>
              </a:rPr>
              <a:t>actuator</a:t>
            </a:r>
            <a:r>
              <a:rPr lang="en-GB" sz="2400" dirty="0">
                <a:solidFill>
                  <a:srgbClr val="4D4D4D"/>
                </a:solidFill>
              </a:rPr>
              <a:t>.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39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" y="4782"/>
            <a:ext cx="9136177" cy="6853218"/>
          </a:xfrm>
          <a:prstGeom prst="rect">
            <a:avLst/>
          </a:prstGeom>
        </p:spPr>
      </p:pic>
      <p:sp>
        <p:nvSpPr>
          <p:cNvPr id="13" name="Rechteck 2"/>
          <p:cNvSpPr/>
          <p:nvPr/>
        </p:nvSpPr>
        <p:spPr>
          <a:xfrm>
            <a:off x="1" y="360000"/>
            <a:ext cx="9144000" cy="900000"/>
          </a:xfrm>
          <a:prstGeom prst="rect">
            <a:avLst/>
          </a:prstGeom>
          <a:solidFill>
            <a:schemeClr val="bg1">
              <a:alpha val="90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sz="4000" dirty="0">
                <a:solidFill>
                  <a:schemeClr val="accent1"/>
                </a:solidFill>
                <a:latin typeface="AA Zuehlke" pitchFamily="2" charset="0"/>
              </a:rPr>
              <a:t>Agenda</a:t>
            </a:r>
          </a:p>
        </p:txBody>
      </p:sp>
      <p:sp>
        <p:nvSpPr>
          <p:cNvPr id="8" name="Rechteck 6"/>
          <p:cNvSpPr/>
          <p:nvPr/>
        </p:nvSpPr>
        <p:spPr>
          <a:xfrm>
            <a:off x="467544" y="1556792"/>
            <a:ext cx="8208912" cy="3672408"/>
          </a:xfrm>
          <a:prstGeom prst="rect">
            <a:avLst/>
          </a:prstGeom>
          <a:solidFill>
            <a:schemeClr val="bg1">
              <a:alpha val="85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000" tIns="180000" rIns="180000" bIns="0" rtlCol="0" anchor="t"/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AA Zuehlke" pitchFamily="2" charset="0"/>
              </a:rPr>
              <a:t>What are sensors?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AA Zuehlke" pitchFamily="2" charset="0"/>
              </a:rPr>
              <a:t>Different types of sensors (examples in python)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AA Zuehlke" pitchFamily="2" charset="0"/>
              </a:rPr>
              <a:t>Buttons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AA Zuehlke" pitchFamily="2" charset="0"/>
              </a:rPr>
              <a:t>Sonar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AA Zuehlke" pitchFamily="2" charset="0"/>
              </a:rPr>
              <a:t>Discussion</a:t>
            </a:r>
          </a:p>
          <a:p>
            <a:pPr marL="914400" lvl="1" indent="-457200">
              <a:buFont typeface="+mj-lt"/>
              <a:buAutoNum type="arabicPeriod"/>
            </a:pPr>
            <a:endParaRPr lang="en-US" sz="2200" dirty="0">
              <a:solidFill>
                <a:schemeClr val="tx1"/>
              </a:solidFill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16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31838" y="1789113"/>
            <a:ext cx="8412162" cy="4776787"/>
          </a:xfrm>
        </p:spPr>
        <p:txBody>
          <a:bodyPr/>
          <a:lstStyle/>
          <a:p>
            <a:pPr lvl="1"/>
            <a:endParaRPr lang="en-GB" sz="1400" dirty="0"/>
          </a:p>
          <a:p>
            <a:endParaRPr lang="en-GB" sz="1400" dirty="0"/>
          </a:p>
        </p:txBody>
      </p:sp>
      <p:pic>
        <p:nvPicPr>
          <p:cNvPr id="10" name="Bild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8" t="3245" r="-1" b="2063"/>
          <a:stretch/>
        </p:blipFill>
        <p:spPr>
          <a:xfrm>
            <a:off x="-36512" y="-27384"/>
            <a:ext cx="9217024" cy="6912768"/>
          </a:xfrm>
          <a:prstGeom prst="rect">
            <a:avLst/>
          </a:prstGeom>
        </p:spPr>
      </p:pic>
      <p:sp>
        <p:nvSpPr>
          <p:cNvPr id="11" name="Rechteck 2"/>
          <p:cNvSpPr/>
          <p:nvPr/>
        </p:nvSpPr>
        <p:spPr>
          <a:xfrm>
            <a:off x="-36001" y="360000"/>
            <a:ext cx="9216513" cy="900000"/>
          </a:xfrm>
          <a:prstGeom prst="rect">
            <a:avLst/>
          </a:prstGeom>
          <a:solidFill>
            <a:schemeClr val="bg1">
              <a:alpha val="90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sz="4000" dirty="0">
                <a:solidFill>
                  <a:schemeClr val="accent1"/>
                </a:solidFill>
                <a:latin typeface="AA Zuehlke" pitchFamily="2" charset="0"/>
              </a:rPr>
              <a:t>What are sensors?</a:t>
            </a:r>
          </a:p>
        </p:txBody>
      </p:sp>
      <p:sp>
        <p:nvSpPr>
          <p:cNvPr id="17" name="Rechteck 6"/>
          <p:cNvSpPr/>
          <p:nvPr/>
        </p:nvSpPr>
        <p:spPr>
          <a:xfrm>
            <a:off x="4338256" y="1916832"/>
            <a:ext cx="4860512" cy="720080"/>
          </a:xfrm>
          <a:prstGeom prst="rect">
            <a:avLst/>
          </a:prstGeom>
          <a:solidFill>
            <a:schemeClr val="bg1">
              <a:alpha val="85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000" tIns="180000" rIns="72000" bIns="0" rtlCol="0" anchor="t"/>
          <a:lstStyle/>
          <a:p>
            <a:pPr lvl="0">
              <a:defRPr/>
            </a:pPr>
            <a:r>
              <a:rPr lang="en-GB" sz="2400" dirty="0">
                <a:solidFill>
                  <a:srgbClr val="4D4D4D"/>
                </a:solidFill>
                <a:latin typeface="AA Zuehlke Medium" panose="02000603060000020004" pitchFamily="2" charset="0"/>
              </a:rPr>
              <a:t>Sensors </a:t>
            </a:r>
            <a:r>
              <a:rPr lang="en-GB" sz="2400" dirty="0">
                <a:solidFill>
                  <a:srgbClr val="4D4D4D"/>
                </a:solidFill>
              </a:rPr>
              <a:t>are any kind of </a:t>
            </a:r>
            <a:r>
              <a:rPr lang="en-GB" sz="2400" i="1" dirty="0">
                <a:solidFill>
                  <a:srgbClr val="4D4D4D"/>
                </a:solidFill>
              </a:rPr>
              <a:t>input</a:t>
            </a:r>
            <a:endParaRPr lang="en-GB" sz="2400" dirty="0">
              <a:solidFill>
                <a:srgbClr val="4D4D4D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99A5C6-4BE3-954C-A626-79C4260E314E}"/>
              </a:ext>
            </a:extLst>
          </p:cNvPr>
          <p:cNvSpPr/>
          <p:nvPr/>
        </p:nvSpPr>
        <p:spPr>
          <a:xfrm>
            <a:off x="-664" y="3068960"/>
            <a:ext cx="4860512" cy="720080"/>
          </a:xfrm>
          <a:prstGeom prst="rect">
            <a:avLst/>
          </a:prstGeom>
          <a:solidFill>
            <a:schemeClr val="bg1">
              <a:alpha val="85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000" tIns="180000" rIns="72000" bIns="0" rtlCol="0" anchor="t"/>
          <a:lstStyle/>
          <a:p>
            <a:pPr lvl="0">
              <a:defRPr/>
            </a:pPr>
            <a:r>
              <a:rPr lang="en-GB" sz="2400" dirty="0">
                <a:solidFill>
                  <a:srgbClr val="4D4D4D"/>
                </a:solidFill>
                <a:latin typeface="AA Zuehlke Medium" panose="02000603060000020004" pitchFamily="2" charset="0"/>
              </a:rPr>
              <a:t>Sensors </a:t>
            </a:r>
            <a:r>
              <a:rPr lang="en-GB" sz="2400" dirty="0">
                <a:solidFill>
                  <a:srgbClr val="4D4D4D"/>
                </a:solidFill>
              </a:rPr>
              <a:t>are like our </a:t>
            </a:r>
            <a:r>
              <a:rPr lang="en-GB" sz="2400" i="1" dirty="0">
                <a:solidFill>
                  <a:srgbClr val="4D4D4D"/>
                </a:solidFill>
              </a:rPr>
              <a:t>senses</a:t>
            </a:r>
            <a:endParaRPr lang="en-GB" sz="2400" dirty="0">
              <a:solidFill>
                <a:srgbClr val="4D4D4D"/>
              </a:solidFill>
            </a:endParaRPr>
          </a:p>
        </p:txBody>
      </p:sp>
      <p:sp>
        <p:nvSpPr>
          <p:cNvPr id="8" name="Rechteck 6">
            <a:extLst>
              <a:ext uri="{FF2B5EF4-FFF2-40B4-BE49-F238E27FC236}">
                <a16:creationId xmlns:a16="http://schemas.microsoft.com/office/drawing/2014/main" id="{CFD581F4-2CA0-674B-B9C8-A61599FEC8BC}"/>
              </a:ext>
            </a:extLst>
          </p:cNvPr>
          <p:cNvSpPr/>
          <p:nvPr/>
        </p:nvSpPr>
        <p:spPr>
          <a:xfrm>
            <a:off x="4301744" y="5026156"/>
            <a:ext cx="4860512" cy="720080"/>
          </a:xfrm>
          <a:prstGeom prst="rect">
            <a:avLst/>
          </a:prstGeom>
          <a:solidFill>
            <a:schemeClr val="bg1">
              <a:alpha val="85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000" tIns="180000" rIns="72000" bIns="0" rtlCol="0" anchor="t"/>
          <a:lstStyle/>
          <a:p>
            <a:pPr lvl="0">
              <a:defRPr/>
            </a:pPr>
            <a:r>
              <a:rPr lang="en-GB" sz="2400" dirty="0">
                <a:solidFill>
                  <a:srgbClr val="4D4D4D"/>
                </a:solidFill>
                <a:latin typeface="AA Zuehlke Medium" panose="02000603060000020004" pitchFamily="2" charset="0"/>
              </a:rPr>
              <a:t>Let’s play the senses game!</a:t>
            </a:r>
            <a:endParaRPr lang="en-GB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57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Buttons as sensors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>
              <a:spcBef>
                <a:spcPts val="900"/>
              </a:spcBef>
              <a:defRPr/>
            </a:pPr>
            <a:r>
              <a:rPr lang="en-GB" dirty="0"/>
              <a:t>A button is usually either </a:t>
            </a:r>
            <a:r>
              <a:rPr lang="en-GB" i="1" dirty="0"/>
              <a:t>on </a:t>
            </a:r>
            <a:r>
              <a:rPr lang="en-GB" dirty="0"/>
              <a:t>or </a:t>
            </a:r>
            <a:r>
              <a:rPr lang="en-GB" i="1" dirty="0"/>
              <a:t>off*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7CF25-3AC8-234C-BC78-A521F72B7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575486"/>
            <a:ext cx="3175000" cy="1943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31280A-D75D-C545-AA68-3A62BC9E2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636" y="1574450"/>
            <a:ext cx="2088232" cy="208823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22DEC5D-B627-EC4B-BA10-F971324472A4}"/>
              </a:ext>
            </a:extLst>
          </p:cNvPr>
          <p:cNvSpPr txBox="1">
            <a:spLocks/>
          </p:cNvSpPr>
          <p:nvPr/>
        </p:nvSpPr>
        <p:spPr>
          <a:xfrm>
            <a:off x="727780" y="3789040"/>
            <a:ext cx="8412161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900"/>
              </a:spcBef>
              <a:defRPr/>
            </a:pPr>
            <a:r>
              <a:rPr lang="en-GB" dirty="0"/>
              <a:t>A switch is typically just a button that remains where you left it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EA85703-C880-9D45-93E8-5AEFC1936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61" y="4430640"/>
            <a:ext cx="1821582" cy="1821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E8B7119-EA24-F34D-A70C-E2E14C01B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904798"/>
            <a:ext cx="2742952" cy="274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2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3" descr="179694049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 t="799" r="2523"/>
          <a:stretch/>
        </p:blipFill>
        <p:spPr>
          <a:xfrm>
            <a:off x="-36512" y="-27384"/>
            <a:ext cx="9217024" cy="6912768"/>
          </a:xfrm>
          <a:prstGeom prst="rect">
            <a:avLst/>
          </a:prstGeom>
        </p:spPr>
      </p:pic>
      <p:sp>
        <p:nvSpPr>
          <p:cNvPr id="12" name="Rechteck 6">
            <a:extLst>
              <a:ext uri="{FF2B5EF4-FFF2-40B4-BE49-F238E27FC236}">
                <a16:creationId xmlns:a16="http://schemas.microsoft.com/office/drawing/2014/main" id="{EE684984-E551-5F47-BC4C-71B3200ED09A}"/>
              </a:ext>
            </a:extLst>
          </p:cNvPr>
          <p:cNvSpPr/>
          <p:nvPr/>
        </p:nvSpPr>
        <p:spPr>
          <a:xfrm>
            <a:off x="2123728" y="1446702"/>
            <a:ext cx="4680520" cy="4790610"/>
          </a:xfrm>
          <a:prstGeom prst="rect">
            <a:avLst/>
          </a:prstGeom>
          <a:solidFill>
            <a:schemeClr val="bg1">
              <a:alpha val="90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GB" sz="4000" dirty="0">
              <a:solidFill>
                <a:schemeClr val="accent1"/>
              </a:solidFill>
              <a:latin typeface="AA Zuehlke" pitchFamily="2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Rechteck 6"/>
          <p:cNvSpPr/>
          <p:nvPr/>
        </p:nvSpPr>
        <p:spPr>
          <a:xfrm>
            <a:off x="-36512" y="360000"/>
            <a:ext cx="9217024" cy="900000"/>
          </a:xfrm>
          <a:prstGeom prst="rect">
            <a:avLst/>
          </a:prstGeom>
          <a:solidFill>
            <a:schemeClr val="bg1">
              <a:alpha val="90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sz="4000" dirty="0">
                <a:solidFill>
                  <a:schemeClr val="accent1"/>
                </a:solidFill>
                <a:latin typeface="AA Zuehlke" pitchFamily="2" charset="0"/>
              </a:rPr>
              <a:t>Buttons: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69329-9A10-FF41-A998-33C7833AE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772816"/>
            <a:ext cx="33401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7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Buttons: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79439" y="930330"/>
            <a:ext cx="8025009" cy="5450998"/>
          </a:xfrm>
        </p:spPr>
        <p:txBody>
          <a:bodyPr/>
          <a:lstStyle/>
          <a:p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RPi.GPIO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GPIO</a:t>
            </a:r>
          </a:p>
          <a:p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time</a:t>
            </a: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GPIO.setmode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(GPIO.BCM)</a:t>
            </a: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GPIO.setup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(26, GPIO.IN,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pull_up_down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GPIO.PUD_UP) </a:t>
            </a:r>
            <a:r>
              <a:rPr lang="en-GB" sz="1600" i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#Button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GPIO.setup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(24, GPIO.OUT)  </a:t>
            </a:r>
            <a:r>
              <a:rPr lang="en-GB" sz="1600" i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#LED to GPIO24</a:t>
            </a: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button_state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GPIO.input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(26)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button_state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GPIO.output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(24, </a:t>
            </a:r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'Button Pressed...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time.sleep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(0.2)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GPIO.output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(24, </a:t>
            </a:r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GPIO.cleanup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7096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Sonar sensors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>
              <a:spcBef>
                <a:spcPts val="900"/>
              </a:spcBef>
              <a:defRPr/>
            </a:pPr>
            <a:r>
              <a:rPr lang="en-GB" dirty="0"/>
              <a:t>Measures distance using the speed of sound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D65811-9E83-8D4C-8C99-093AA0F35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892300"/>
            <a:ext cx="6096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4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3" descr="179694049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 t="799" r="2523"/>
          <a:stretch/>
        </p:blipFill>
        <p:spPr>
          <a:xfrm>
            <a:off x="-36512" y="-27384"/>
            <a:ext cx="9217024" cy="6912768"/>
          </a:xfrm>
          <a:prstGeom prst="rect">
            <a:avLst/>
          </a:prstGeom>
        </p:spPr>
      </p:pic>
      <p:sp>
        <p:nvSpPr>
          <p:cNvPr id="12" name="Rechteck 6">
            <a:extLst>
              <a:ext uri="{FF2B5EF4-FFF2-40B4-BE49-F238E27FC236}">
                <a16:creationId xmlns:a16="http://schemas.microsoft.com/office/drawing/2014/main" id="{EE684984-E551-5F47-BC4C-71B3200ED09A}"/>
              </a:ext>
            </a:extLst>
          </p:cNvPr>
          <p:cNvSpPr/>
          <p:nvPr/>
        </p:nvSpPr>
        <p:spPr>
          <a:xfrm>
            <a:off x="2123728" y="1446702"/>
            <a:ext cx="4680520" cy="5294666"/>
          </a:xfrm>
          <a:prstGeom prst="rect">
            <a:avLst/>
          </a:prstGeom>
          <a:solidFill>
            <a:schemeClr val="bg1">
              <a:alpha val="90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GB" sz="4000" dirty="0">
              <a:solidFill>
                <a:schemeClr val="accent1"/>
              </a:solidFill>
              <a:latin typeface="AA Zuehlke" pitchFamily="2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Rechteck 6"/>
          <p:cNvSpPr/>
          <p:nvPr/>
        </p:nvSpPr>
        <p:spPr>
          <a:xfrm>
            <a:off x="-36512" y="360000"/>
            <a:ext cx="9217024" cy="900000"/>
          </a:xfrm>
          <a:prstGeom prst="rect">
            <a:avLst/>
          </a:prstGeom>
          <a:solidFill>
            <a:schemeClr val="bg1">
              <a:alpha val="90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sz="4000" dirty="0">
                <a:solidFill>
                  <a:schemeClr val="accent1"/>
                </a:solidFill>
                <a:latin typeface="AA Zuehlke" pitchFamily="2" charset="0"/>
              </a:rPr>
              <a:t>Sonar: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EBC75-1B82-6C45-9F76-B39BA726A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621592"/>
            <a:ext cx="33528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0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Sonar: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79439" y="930330"/>
            <a:ext cx="8025009" cy="5450998"/>
          </a:xfrm>
        </p:spPr>
        <p:txBody>
          <a:bodyPr/>
          <a:lstStyle/>
          <a:p>
            <a:r>
              <a:rPr lang="en-GB" sz="16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#Libraries</a:t>
            </a:r>
          </a:p>
          <a:p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RPi.GPIO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as GPIO</a:t>
            </a:r>
          </a:p>
          <a:p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time</a:t>
            </a: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#GPIO Mode (BOARD / BCM)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GPIO.setmode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(GPIO.BCM)</a:t>
            </a: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#set GPIO Pins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GPIO_TRIGGER = 19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GPIO_ECHO = 26</a:t>
            </a: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#set GPIO direction (IN / OUT)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GPIO.setup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(GPIO_TRIGGER, GPIO.OUT)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GPIO.setup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(GPIO_ECHO, GPIO.IN)</a:t>
            </a: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00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106"/>
  <p:tag name="LANGUAGE" val="2057"/>
  <p:tag name="BRAND" val="0"/>
  <p:tag name="AUTHOR" val="Firstname Nam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20A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4D4D4D"/>
        </a:dk2>
        <a:lt2>
          <a:srgbClr val="E6E6E6"/>
        </a:lt2>
        <a:accent1>
          <a:srgbClr val="FF820A"/>
        </a:accent1>
        <a:accent2>
          <a:srgbClr val="FEE840"/>
        </a:accent2>
        <a:accent3>
          <a:srgbClr val="90CB33"/>
        </a:accent3>
        <a:accent4>
          <a:srgbClr val="73B1FE"/>
        </a:accent4>
        <a:accent5>
          <a:srgbClr val="C0C0C0"/>
        </a:accent5>
        <a:accent6>
          <a:srgbClr val="FEB080"/>
        </a:accent6>
        <a:hlink>
          <a:srgbClr val="4095FE"/>
        </a:hlink>
        <a:folHlink>
          <a:srgbClr val="4095FE"/>
        </a:folHlink>
      </a:clrScheme>
    </a:extraClrScheme>
  </a:extraClrSchemeLst>
  <a:extLst>
    <a:ext uri="{05A4C25C-085E-4340-85A3-A5531E510DB2}">
      <thm15:themeFamily xmlns:thm15="http://schemas.microsoft.com/office/thememl/2012/main" name="4_3_Company_presentation_English.potx" id="{C2C1D256-18C2-4A85-AD18-BC931FBC8FDC}" vid="{139D1F89-AAB3-4F3D-96E8-F569828DCDA3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Zuehlke</Template>
  <TotalTime>136</TotalTime>
  <Words>789</Words>
  <Application>Microsoft Macintosh PowerPoint</Application>
  <PresentationFormat>On-screen Show (4:3)</PresentationFormat>
  <Paragraphs>129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Courier New</vt:lpstr>
      <vt:lpstr>AA Zuehlke Medium</vt:lpstr>
      <vt:lpstr>AA Zuehlke</vt:lpstr>
      <vt:lpstr>Zuehlke</vt:lpstr>
      <vt:lpstr>PowerPoint Presentation</vt:lpstr>
      <vt:lpstr>PowerPoint Presentation</vt:lpstr>
      <vt:lpstr>PowerPoint Presentation</vt:lpstr>
      <vt:lpstr>Buttons as sensors</vt:lpstr>
      <vt:lpstr>PowerPoint Presentation</vt:lpstr>
      <vt:lpstr>Buttons: example</vt:lpstr>
      <vt:lpstr>Sonar sensors</vt:lpstr>
      <vt:lpstr>PowerPoint Presentation</vt:lpstr>
      <vt:lpstr>Sonar: example</vt:lpstr>
      <vt:lpstr>Sonar: example</vt:lpstr>
      <vt:lpstr>Sonar: example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Balsdon, Quintin</dc:creator>
  <cp:lastModifiedBy>Balsdon, Quintin</cp:lastModifiedBy>
  <cp:revision>12</cp:revision>
  <cp:lastPrinted>2016-01-04T14:53:08Z</cp:lastPrinted>
  <dcterms:created xsi:type="dcterms:W3CDTF">2018-04-14T13:51:04Z</dcterms:created>
  <dcterms:modified xsi:type="dcterms:W3CDTF">2018-04-14T16:08:54Z</dcterms:modified>
</cp:coreProperties>
</file>